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gif" ContentType="image/gif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</a:t>
            </a:r>
            <a:r>
              <a:rPr b="0" lang="en-GB" sz="4400" spc="-1" strike="noStrike">
                <a:latin typeface="Arial"/>
              </a:rPr>
              <a:t>l</a:t>
            </a:r>
            <a:r>
              <a:rPr b="0" lang="en-GB" sz="4400" spc="-1" strike="noStrike">
                <a:latin typeface="Arial"/>
              </a:rPr>
              <a:t>i</a:t>
            </a:r>
            <a:r>
              <a:rPr b="0" lang="en-GB" sz="4400" spc="-1" strike="noStrike">
                <a:latin typeface="Arial"/>
              </a:rPr>
              <a:t>c</a:t>
            </a:r>
            <a:r>
              <a:rPr b="0" lang="en-GB" sz="4400" spc="-1" strike="noStrike">
                <a:latin typeface="Arial"/>
              </a:rPr>
              <a:t>k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o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m</a:t>
            </a:r>
            <a:r>
              <a:rPr b="0" lang="en-GB" sz="4400" spc="-1" strike="noStrike">
                <a:latin typeface="Arial"/>
              </a:rPr>
              <a:t>o</a:t>
            </a:r>
            <a:r>
              <a:rPr b="0" lang="en-GB" sz="4400" spc="-1" strike="noStrike">
                <a:latin typeface="Arial"/>
              </a:rPr>
              <a:t>v</a:t>
            </a:r>
            <a:r>
              <a:rPr b="0" lang="en-GB" sz="4400" spc="-1" strike="noStrike">
                <a:latin typeface="Arial"/>
              </a:rPr>
              <a:t>e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h</a:t>
            </a:r>
            <a:r>
              <a:rPr b="0" lang="en-GB" sz="4400" spc="-1" strike="noStrike">
                <a:latin typeface="Arial"/>
              </a:rPr>
              <a:t>e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s</a:t>
            </a:r>
            <a:r>
              <a:rPr b="0" lang="en-GB" sz="4400" spc="-1" strike="noStrike">
                <a:latin typeface="Arial"/>
              </a:rPr>
              <a:t>l</a:t>
            </a:r>
            <a:r>
              <a:rPr b="0" lang="en-GB" sz="4400" spc="-1" strike="noStrike">
                <a:latin typeface="Arial"/>
              </a:rPr>
              <a:t>i</a:t>
            </a:r>
            <a:r>
              <a:rPr b="0" lang="en-GB" sz="4400" spc="-1" strike="noStrike">
                <a:latin typeface="Arial"/>
              </a:rPr>
              <a:t>d</a:t>
            </a:r>
            <a:r>
              <a:rPr b="0" lang="en-GB" sz="4400" spc="-1" strike="noStrike">
                <a:latin typeface="Arial"/>
              </a:rPr>
              <a:t>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2000" spc="-1" strike="noStrike">
                <a:latin typeface="Arial"/>
              </a:rPr>
              <a:t>C</a:t>
            </a:r>
            <a:r>
              <a:rPr b="0" lang="en-GB" sz="2000" spc="-1" strike="noStrike">
                <a:latin typeface="Arial"/>
              </a:rPr>
              <a:t>l</a:t>
            </a:r>
            <a:r>
              <a:rPr b="0" lang="en-GB" sz="2000" spc="-1" strike="noStrike">
                <a:latin typeface="Arial"/>
              </a:rPr>
              <a:t>i</a:t>
            </a:r>
            <a:r>
              <a:rPr b="0" lang="en-GB" sz="2000" spc="-1" strike="noStrike">
                <a:latin typeface="Arial"/>
              </a:rPr>
              <a:t>c</a:t>
            </a:r>
            <a:r>
              <a:rPr b="0" lang="en-GB" sz="2000" spc="-1" strike="noStrike">
                <a:latin typeface="Arial"/>
              </a:rPr>
              <a:t>k</a:t>
            </a:r>
            <a:r>
              <a:rPr b="0" lang="en-GB" sz="2000" spc="-1" strike="noStrike">
                <a:latin typeface="Arial"/>
              </a:rPr>
              <a:t> </a:t>
            </a:r>
            <a:r>
              <a:rPr b="0" lang="en-GB" sz="2000" spc="-1" strike="noStrike">
                <a:latin typeface="Arial"/>
              </a:rPr>
              <a:t>t</a:t>
            </a:r>
            <a:r>
              <a:rPr b="0" lang="en-GB" sz="2000" spc="-1" strike="noStrike">
                <a:latin typeface="Arial"/>
              </a:rPr>
              <a:t>o</a:t>
            </a:r>
            <a:r>
              <a:rPr b="0" lang="en-GB" sz="2000" spc="-1" strike="noStrike">
                <a:latin typeface="Arial"/>
              </a:rPr>
              <a:t> </a:t>
            </a:r>
            <a:r>
              <a:rPr b="0" lang="en-GB" sz="2000" spc="-1" strike="noStrike">
                <a:latin typeface="Arial"/>
              </a:rPr>
              <a:t>e</a:t>
            </a:r>
            <a:r>
              <a:rPr b="0" lang="en-GB" sz="2000" spc="-1" strike="noStrike">
                <a:latin typeface="Arial"/>
              </a:rPr>
              <a:t>d</a:t>
            </a:r>
            <a:r>
              <a:rPr b="0" lang="en-GB" sz="2000" spc="-1" strike="noStrike">
                <a:latin typeface="Arial"/>
              </a:rPr>
              <a:t>i</a:t>
            </a:r>
            <a:r>
              <a:rPr b="0" lang="en-GB" sz="2000" spc="-1" strike="noStrike">
                <a:latin typeface="Arial"/>
              </a:rPr>
              <a:t>t</a:t>
            </a:r>
            <a:r>
              <a:rPr b="0" lang="en-GB" sz="2000" spc="-1" strike="noStrike">
                <a:latin typeface="Arial"/>
              </a:rPr>
              <a:t> </a:t>
            </a:r>
            <a:r>
              <a:rPr b="0" lang="en-GB" sz="2000" spc="-1" strike="noStrike">
                <a:latin typeface="Arial"/>
              </a:rPr>
              <a:t>t</a:t>
            </a:r>
            <a:r>
              <a:rPr b="0" lang="en-GB" sz="2000" spc="-1" strike="noStrike">
                <a:latin typeface="Arial"/>
              </a:rPr>
              <a:t>h</a:t>
            </a:r>
            <a:r>
              <a:rPr b="0" lang="en-GB" sz="2000" spc="-1" strike="noStrike">
                <a:latin typeface="Arial"/>
              </a:rPr>
              <a:t>e</a:t>
            </a:r>
            <a:r>
              <a:rPr b="0" lang="en-GB" sz="2000" spc="-1" strike="noStrike">
                <a:latin typeface="Arial"/>
              </a:rPr>
              <a:t> </a:t>
            </a:r>
            <a:r>
              <a:rPr b="0" lang="en-GB" sz="2000" spc="-1" strike="noStrike">
                <a:latin typeface="Arial"/>
              </a:rPr>
              <a:t>n</a:t>
            </a:r>
            <a:r>
              <a:rPr b="0" lang="en-GB" sz="2000" spc="-1" strike="noStrike">
                <a:latin typeface="Arial"/>
              </a:rPr>
              <a:t>o</a:t>
            </a:r>
            <a:r>
              <a:rPr b="0" lang="en-GB" sz="2000" spc="-1" strike="noStrike">
                <a:latin typeface="Arial"/>
              </a:rPr>
              <a:t>t</a:t>
            </a:r>
            <a:r>
              <a:rPr b="0" lang="en-GB" sz="2000" spc="-1" strike="noStrike">
                <a:latin typeface="Arial"/>
              </a:rPr>
              <a:t>e</a:t>
            </a:r>
            <a:r>
              <a:rPr b="0" lang="en-GB" sz="2000" spc="-1" strike="noStrike">
                <a:latin typeface="Arial"/>
              </a:rPr>
              <a:t>s</a:t>
            </a:r>
            <a:r>
              <a:rPr b="0" lang="en-GB" sz="2000" spc="-1" strike="noStrike">
                <a:latin typeface="Arial"/>
              </a:rPr>
              <a:t>'</a:t>
            </a:r>
            <a:r>
              <a:rPr b="0" lang="en-GB" sz="2000" spc="-1" strike="noStrike">
                <a:latin typeface="Arial"/>
              </a:rPr>
              <a:t> </a:t>
            </a:r>
            <a:r>
              <a:rPr b="0" lang="en-GB" sz="2000" spc="-1" strike="noStrike">
                <a:latin typeface="Arial"/>
              </a:rPr>
              <a:t>f</a:t>
            </a:r>
            <a:r>
              <a:rPr b="0" lang="en-GB" sz="2000" spc="-1" strike="noStrike">
                <a:latin typeface="Arial"/>
              </a:rPr>
              <a:t>o</a:t>
            </a:r>
            <a:r>
              <a:rPr b="0" lang="en-GB" sz="2000" spc="-1" strike="noStrike">
                <a:latin typeface="Arial"/>
              </a:rPr>
              <a:t>r</a:t>
            </a:r>
            <a:r>
              <a:rPr b="0" lang="en-GB" sz="2000" spc="-1" strike="noStrike">
                <a:latin typeface="Arial"/>
              </a:rPr>
              <a:t>m</a:t>
            </a:r>
            <a:r>
              <a:rPr b="0" lang="en-GB" sz="2000" spc="-1" strike="noStrike">
                <a:latin typeface="Arial"/>
              </a:rPr>
              <a:t>a</a:t>
            </a:r>
            <a:r>
              <a:rPr b="0" lang="en-GB" sz="2000" spc="-1" strike="noStrike">
                <a:latin typeface="Arial"/>
              </a:rPr>
              <a:t>t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1400" spc="-1" strike="noStrike">
                <a:latin typeface="Times New Roman"/>
              </a:rPr>
              <a:t> 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GB" sz="1400" spc="-1" strike="noStrike">
                <a:latin typeface="Times New Roman"/>
              </a:rPr>
              <a:t> 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GB" sz="1400" spc="-1" strike="noStrike">
                <a:latin typeface="Times New Roman"/>
              </a:rPr>
              <a:t> 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8822723C-09A5-4ADB-84C1-BEBD29285A50}" type="slidenum">
              <a:rPr b="0" lang="en-GB" sz="1400" spc="-1" strike="noStrike">
                <a:latin typeface="Times New Roman"/>
              </a:rPr>
              <a:t>1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pPr marL="216000" indent="-214920">
              <a:lnSpc>
                <a:spcPct val="100000"/>
              </a:lnSpc>
            </a:pPr>
            <a:r>
              <a:rPr b="0" lang="en-GB" sz="2000" spc="-1" strike="noStrike">
                <a:latin typeface="Arial"/>
              </a:rPr>
              <a:t>Recommending picking out he most interesting and important parts from your documentation. 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pPr marL="216000" indent="-214920">
              <a:lnSpc>
                <a:spcPct val="120000"/>
              </a:lnSpc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Example dot points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Most important classifier was XGBoost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The three most important features were car color, make of the car, number of miles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One of my biggest insights was that building a separate classifier for each brand of car gave me a big performance improvement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Used Python (Pandas and XGBoost)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</a:pPr>
            <a:endParaRPr b="0" lang="en-GB" sz="1200" spc="-1" strike="noStrike"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pPr marL="216000" indent="-214920">
              <a:lnSpc>
                <a:spcPct val="120000"/>
              </a:lnSpc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Example dot points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Most important classifier was XGBoost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The three most important features were car color, make of the car, number of miles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One of my biggest insights was that building a separate classifier for each brand of car gave me a big performance improvement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Used Python (Pandas and XGBoost)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</a:pPr>
            <a:endParaRPr b="0" lang="en-GB" sz="1200" spc="-1" strike="noStrike"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pPr marL="216000" indent="-214920">
              <a:lnSpc>
                <a:spcPct val="120000"/>
              </a:lnSpc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Example dot points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Most important classifier was XGBoost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The three most important features were car color, make of the car, number of miles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One of my biggest insights was that building a separate classifier for each brand of car gave me a big performance improvement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Used Python (Pandas and XGBoost)</a:t>
            </a:r>
            <a:endParaRPr b="0" lang="en-GB" sz="12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</a:pPr>
            <a:endParaRPr b="0" lang="en-GB" sz="1200" spc="-1" strike="noStrike"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91" name="CustomShape 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</a:t>
            </a:r>
            <a:r>
              <a:rPr b="0" lang="en-GB" sz="4400" spc="-1" strike="noStrike">
                <a:latin typeface="Arial"/>
              </a:rPr>
              <a:t>edit the </a:t>
            </a:r>
            <a:r>
              <a:rPr b="0" lang="en-GB" sz="4400" spc="-1" strike="noStrike">
                <a:latin typeface="Arial"/>
              </a:rPr>
              <a:t>title text </a:t>
            </a:r>
            <a:r>
              <a:rPr b="0" lang="en-GB" sz="4400" spc="-1" strike="noStrike">
                <a:latin typeface="Arial"/>
              </a:rPr>
              <a:t>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gif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4608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0" y="1440"/>
            <a:ext cx="2741400" cy="514188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2"/>
          <p:cNvSpPr/>
          <p:nvPr/>
        </p:nvSpPr>
        <p:spPr>
          <a:xfrm>
            <a:off x="0" y="2160000"/>
            <a:ext cx="2360520" cy="3027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0" rIns="90000" tIns="360000" bIns="360000" anchor="ctr"/>
          <a:p>
            <a:pPr>
              <a:lnSpc>
                <a:spcPct val="100000"/>
              </a:lnSpc>
            </a:pPr>
            <a:r>
              <a:rPr b="1" lang="en-GB" sz="2000" spc="-1" strike="noStrike">
                <a:solidFill>
                  <a:srgbClr val="046085"/>
                </a:solidFill>
                <a:latin typeface="Verdana"/>
                <a:ea typeface="ＭＳ Ｐゴシック"/>
              </a:rPr>
              <a:t>Kaggle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2000" spc="-1" strike="noStrike">
                <a:solidFill>
                  <a:srgbClr val="046085"/>
                </a:solidFill>
                <a:latin typeface="Verdana"/>
                <a:ea typeface="ＭＳ Ｐゴシック"/>
              </a:rPr>
              <a:t>3rd</a:t>
            </a:r>
            <a:r>
              <a:rPr b="1" lang="en-GB" sz="1400" spc="-1" strike="noStrike">
                <a:solidFill>
                  <a:srgbClr val="046085"/>
                </a:solidFill>
                <a:latin typeface="Verdana"/>
                <a:ea typeface="ＭＳ Ｐゴシック"/>
              </a:rPr>
              <a:t> Place Solution to the TalkingData Competition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-36000" y="-34560"/>
            <a:ext cx="2881800" cy="1618200"/>
          </a:xfrm>
          <a:prstGeom prst="rect">
            <a:avLst/>
          </a:prstGeom>
          <a:ln>
            <a:noFill/>
          </a:ln>
        </p:spPr>
      </p:pic>
      <p:pic>
        <p:nvPicPr>
          <p:cNvPr id="85" name="Picture 2" descr=""/>
          <p:cNvPicPr/>
          <p:nvPr/>
        </p:nvPicPr>
        <p:blipFill>
          <a:blip r:embed="rId2"/>
          <a:stretch/>
        </p:blipFill>
        <p:spPr>
          <a:xfrm>
            <a:off x="2736000" y="-34560"/>
            <a:ext cx="6399000" cy="5416920"/>
          </a:xfrm>
          <a:prstGeom prst="rect">
            <a:avLst/>
          </a:prstGeom>
          <a:ln>
            <a:noFill/>
          </a:ln>
        </p:spPr>
      </p:pic>
      <p:sp>
        <p:nvSpPr>
          <p:cNvPr id="86" name="CustomShape 3"/>
          <p:cNvSpPr/>
          <p:nvPr/>
        </p:nvSpPr>
        <p:spPr>
          <a:xfrm>
            <a:off x="2743200" y="4752000"/>
            <a:ext cx="6697080" cy="34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ffffff"/>
                </a:solidFill>
                <a:latin typeface="Arial"/>
              </a:rPr>
              <a:t>https://www.kaggle.com/c/talkingdata-mobile-user-demographics</a:t>
            </a:r>
            <a:endParaRPr b="0" lang="en-GB" sz="16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2"/>
          <p:cNvSpPr/>
          <p:nvPr/>
        </p:nvSpPr>
        <p:spPr>
          <a:xfrm>
            <a:off x="409680" y="1097280"/>
            <a:ext cx="1569600" cy="94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Features Selection / Engineering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46" name="CustomShape 3"/>
          <p:cNvSpPr/>
          <p:nvPr/>
        </p:nvSpPr>
        <p:spPr>
          <a:xfrm>
            <a:off x="2557440" y="199800"/>
            <a:ext cx="5865480" cy="426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Applying this for all apps events in every device, we get: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Train: 74,645 x 19,237 sparse matrix of type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With 915,632 stored elements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in Compressed Sparse Row format 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(0.06%)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147" name="CustomShape 4"/>
          <p:cNvSpPr/>
          <p:nvPr/>
        </p:nvSpPr>
        <p:spPr>
          <a:xfrm>
            <a:off x="2481480" y="2676240"/>
            <a:ext cx="5438160" cy="128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Test: 112,071 x 19,237 sparse matrix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        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With 1,387,337 stored elements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	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in Compressed Sparse Row format  (0.06%)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21409a"/>
                </a:solidFill>
                <a:latin typeface="Arial"/>
                <a:ea typeface="Noto Sans CJK SC Regular"/>
              </a:rPr>
              <a:t>Traditional Matrix: 2,155,909,827</a:t>
            </a:r>
            <a:endParaRPr b="0" lang="en-GB" sz="12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2"/>
          <p:cNvSpPr/>
          <p:nvPr/>
        </p:nvSpPr>
        <p:spPr>
          <a:xfrm>
            <a:off x="409680" y="1097280"/>
            <a:ext cx="1569600" cy="94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Features Selection / Engineering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2557440" y="199800"/>
            <a:ext cx="5865480" cy="426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Other feature engineering:</a:t>
            </a:r>
            <a:br/>
            <a:endParaRPr b="0" lang="en-GB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TF-IDF of brand and model + labels(with events)</a:t>
            </a:r>
            <a:endParaRPr b="0" lang="en-GB" sz="16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Counts for apps, categories, brands and model names</a:t>
            </a:r>
            <a:endParaRPr b="0" lang="en-GB" sz="16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Calculate median latitude and longitude of events.</a:t>
            </a:r>
            <a:endParaRPr b="0" lang="en-GB" sz="16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Count at which hour and at which weekday the events happened.</a:t>
            </a:r>
            <a:endParaRPr b="0" lang="en-GB" sz="16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Ratios of label categories for a given device</a:t>
            </a:r>
            <a:endParaRPr b="0" lang="en-GB" sz="16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Flag indicating if the device has event data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600" spc="-1" strike="noStrike">
              <a:latin typeface="Arial"/>
            </a:endParaRPr>
          </a:p>
        </p:txBody>
      </p:sp>
      <p:sp>
        <p:nvSpPr>
          <p:cNvPr id="151" name="CustomShape 4"/>
          <p:cNvSpPr/>
          <p:nvPr/>
        </p:nvSpPr>
        <p:spPr>
          <a:xfrm>
            <a:off x="5020560" y="4593960"/>
            <a:ext cx="3691080" cy="373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000" spc="-1" strike="noStrike">
                <a:latin typeface="Arial"/>
              </a:rPr>
              <a:t>TF-IDF is a numerical statistic that is intended to reflect how important a word is to a document in a collection of corpus</a:t>
            </a:r>
            <a:endParaRPr b="0" lang="en-GB" sz="10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CustomShape 2"/>
          <p:cNvSpPr/>
          <p:nvPr/>
        </p:nvSpPr>
        <p:spPr>
          <a:xfrm>
            <a:off x="205560" y="308880"/>
            <a:ext cx="1569600" cy="72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Logloss optimization variant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154" name="CustomShape 3"/>
          <p:cNvSpPr/>
          <p:nvPr/>
        </p:nvSpPr>
        <p:spPr>
          <a:xfrm>
            <a:off x="2560320" y="182880"/>
            <a:ext cx="5865480" cy="5215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2-Stage optimization for mlogloss: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6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Improved xgboost performance. 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6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Good for devices with no events.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6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46086"/>
              </a:buClr>
              <a:buFont typeface="StarSymbol"/>
              <a:buAutoNum type="arabicParenR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Predict the probability of gender (Stage 1)</a:t>
            </a:r>
            <a:br/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DejaVu Sans"/>
              </a:rPr>
              <a:t> </a:t>
            </a:r>
            <a:endParaRPr b="0" lang="en-GB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46086"/>
              </a:buClr>
              <a:buFont typeface="StarSymbol"/>
              <a:buAutoNum type="arabicParenR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Use gender as additional feature and predict the probability of age groups (Stage 2)</a:t>
            </a:r>
            <a:br/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DejaVu Sans"/>
              </a:rPr>
              <a:t> </a:t>
            </a:r>
            <a:endParaRPr b="0" lang="en-GB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46086"/>
              </a:buClr>
              <a:buFont typeface="StarSymbol"/>
              <a:buAutoNum type="arabicParenR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Combine the predictions using the definition of conditional probability:</a:t>
            </a:r>
            <a:br/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DejaVu Sans"/>
              </a:rPr>
              <a:t>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2584800" y="3564720"/>
            <a:ext cx="6342120" cy="970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2"/>
          <p:cNvSpPr/>
          <p:nvPr/>
        </p:nvSpPr>
        <p:spPr>
          <a:xfrm>
            <a:off x="205560" y="308880"/>
            <a:ext cx="1569600" cy="72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Training Methods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2234520" y="296280"/>
            <a:ext cx="5829120" cy="999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Independent models and optimizations </a:t>
            </a: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for devices with events and devices without events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2304000" y="1656000"/>
            <a:ext cx="2788200" cy="2735640"/>
          </a:xfrm>
          <a:prstGeom prst="rect">
            <a:avLst/>
          </a:prstGeom>
          <a:ln>
            <a:noFill/>
          </a:ln>
        </p:spPr>
      </p:pic>
      <p:sp>
        <p:nvSpPr>
          <p:cNvPr id="160" name="CustomShape 4"/>
          <p:cNvSpPr/>
          <p:nvPr/>
        </p:nvSpPr>
        <p:spPr>
          <a:xfrm>
            <a:off x="3708000" y="3573720"/>
            <a:ext cx="4175640" cy="168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1800" spc="-1" strike="noStrike">
                <a:latin typeface="Arial"/>
                <a:ea typeface="Noto Sans CJK SC Regular"/>
              </a:rPr>
              <a:t>31% with events.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800" spc="-1" strike="noStrike">
                <a:latin typeface="Arial"/>
                <a:ea typeface="Noto Sans CJK SC Regular"/>
              </a:rPr>
              <a:t>Train using only these devices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61" name="CustomShape 5"/>
          <p:cNvSpPr/>
          <p:nvPr/>
        </p:nvSpPr>
        <p:spPr>
          <a:xfrm>
            <a:off x="4200120" y="1409760"/>
            <a:ext cx="469152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1800" spc="-1" strike="noStrike">
                <a:latin typeface="Arial"/>
              </a:rPr>
              <a:t>Without events: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800" spc="-1" strike="noStrike">
                <a:latin typeface="Arial"/>
              </a:rPr>
              <a:t>  </a:t>
            </a:r>
            <a:r>
              <a:rPr b="1" lang="en-GB" sz="1800" spc="-1" strike="noStrike">
                <a:latin typeface="Arial"/>
              </a:rPr>
              <a:t>Train using all devices, but less features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2"/>
          <p:cNvSpPr/>
          <p:nvPr/>
        </p:nvSpPr>
        <p:spPr>
          <a:xfrm>
            <a:off x="205560" y="308880"/>
            <a:ext cx="1569600" cy="72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Training Methods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64" name="CustomShape 3"/>
          <p:cNvSpPr/>
          <p:nvPr/>
        </p:nvSpPr>
        <p:spPr>
          <a:xfrm>
            <a:off x="2567520" y="-195120"/>
            <a:ext cx="6613920" cy="551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567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MODELS</a:t>
            </a:r>
            <a:br/>
            <a:endParaRPr b="0" lang="en-GB" sz="18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Matias / NNET + Regression (1 model)</a:t>
            </a:r>
            <a:endParaRPr b="0" lang="en-GB" sz="20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Matias / NNET (1 model)</a:t>
            </a:r>
            <a:endParaRPr b="0" lang="en-GB" sz="20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Matias / Xgboost (3 models)</a:t>
            </a:r>
            <a:endParaRPr b="0" lang="en-GB" sz="20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Matias / Elastic net</a:t>
            </a:r>
            <a:endParaRPr b="0" lang="en-GB" sz="20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Danijel / Xgboost 2 stages (1 model)</a:t>
            </a:r>
            <a:endParaRPr b="0" lang="en-GB" sz="20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Danijel / NNET (3 models)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Libraries:  Keras, sk-learn, xgboost (python), Glmnet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Training time: ranges from 2 to 12 hours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CustomShape 2"/>
          <p:cNvSpPr/>
          <p:nvPr/>
        </p:nvSpPr>
        <p:spPr>
          <a:xfrm>
            <a:off x="205560" y="308880"/>
            <a:ext cx="1569600" cy="72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Leaderboard Performance Chart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2743200" y="731520"/>
            <a:ext cx="5839560" cy="3409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2"/>
          <p:cNvSpPr/>
          <p:nvPr/>
        </p:nvSpPr>
        <p:spPr>
          <a:xfrm>
            <a:off x="409680" y="1097280"/>
            <a:ext cx="1569600" cy="94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Learnings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70" name="CustomShape 3"/>
          <p:cNvSpPr/>
          <p:nvPr/>
        </p:nvSpPr>
        <p:spPr>
          <a:xfrm>
            <a:off x="2557440" y="199800"/>
            <a:ext cx="5865480" cy="426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Learnings?</a:t>
            </a:r>
            <a:br/>
            <a:endParaRPr b="0" lang="en-GB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Focus more on the </a:t>
            </a:r>
            <a:r>
              <a:rPr b="1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data</a:t>
            </a:r>
            <a:endParaRPr b="0" lang="en-GB" sz="20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Leave complicated ML stuff to the end</a:t>
            </a:r>
            <a:endParaRPr b="0" lang="en-GB" sz="16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Read the forum regularly</a:t>
            </a:r>
            <a:endParaRPr b="0" lang="en-GB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Optimise your time</a:t>
            </a: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:</a:t>
            </a:r>
            <a:endParaRPr b="0" lang="en-GB" sz="16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Keep your code clean</a:t>
            </a:r>
            <a:endParaRPr b="0" lang="en-GB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Leave blends of blends of blends to the end</a:t>
            </a:r>
            <a:endParaRPr b="0" lang="en-GB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Share ideas</a:t>
            </a: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in the forum!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34"/>
              </a:spcBef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400" spc="-1" strike="noStrike"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580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2808000" y="1728000"/>
            <a:ext cx="2748240" cy="1791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4000" spc="-1" strike="noStrike">
                <a:solidFill>
                  <a:srgbClr val="fff9ae"/>
                </a:solidFill>
                <a:latin typeface="Arial"/>
              </a:rPr>
              <a:t>Thank you!</a:t>
            </a:r>
            <a:endParaRPr b="0" lang="en-GB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4000" spc="-1" strike="noStrike">
                <a:solidFill>
                  <a:srgbClr val="fff9ae"/>
                </a:solidFill>
                <a:latin typeface="Arial"/>
              </a:rPr>
              <a:t>Questions?</a:t>
            </a:r>
            <a:endParaRPr b="0" lang="en-GB" sz="4000" spc="-1" strike="noStrike"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" descr=""/>
          <p:cNvPicPr/>
          <p:nvPr/>
        </p:nvPicPr>
        <p:blipFill>
          <a:blip r:embed="rId1"/>
          <a:stretch/>
        </p:blipFill>
        <p:spPr>
          <a:xfrm>
            <a:off x="936000" y="4680"/>
            <a:ext cx="7275240" cy="514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" descr=""/>
          <p:cNvPicPr/>
          <p:nvPr/>
        </p:nvPicPr>
        <p:blipFill>
          <a:blip r:embed="rId1"/>
          <a:stretch/>
        </p:blipFill>
        <p:spPr>
          <a:xfrm>
            <a:off x="1478880" y="-2880"/>
            <a:ext cx="6177240" cy="514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2"/>
          <p:cNvSpPr/>
          <p:nvPr/>
        </p:nvSpPr>
        <p:spPr>
          <a:xfrm>
            <a:off x="205560" y="308880"/>
            <a:ext cx="1569600" cy="30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Background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1972080" y="4680"/>
            <a:ext cx="6517440" cy="514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2"/>
          <p:cNvSpPr/>
          <p:nvPr/>
        </p:nvSpPr>
        <p:spPr>
          <a:xfrm>
            <a:off x="205560" y="308880"/>
            <a:ext cx="1569600" cy="30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Background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2740680" y="853200"/>
            <a:ext cx="5394960" cy="3034440"/>
          </a:xfrm>
          <a:prstGeom prst="rect">
            <a:avLst/>
          </a:prstGeom>
          <a:ln>
            <a:noFill/>
          </a:ln>
        </p:spPr>
      </p:pic>
      <p:sp>
        <p:nvSpPr>
          <p:cNvPr id="93" name="CustomShape 3"/>
          <p:cNvSpPr/>
          <p:nvPr/>
        </p:nvSpPr>
        <p:spPr>
          <a:xfrm>
            <a:off x="2808000" y="4032000"/>
            <a:ext cx="211752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Danijel Kivaranovic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(Austria)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5658120" y="4032000"/>
            <a:ext cx="162216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Matias Thayer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(Chile)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2"/>
          <p:cNvSpPr/>
          <p:nvPr/>
        </p:nvSpPr>
        <p:spPr>
          <a:xfrm>
            <a:off x="2743200" y="274320"/>
            <a:ext cx="5865480" cy="489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2304000" y="388800"/>
            <a:ext cx="6077880" cy="3354840"/>
          </a:xfrm>
          <a:prstGeom prst="rect">
            <a:avLst/>
          </a:prstGeom>
          <a:ln>
            <a:noFill/>
          </a:ln>
        </p:spPr>
      </p:pic>
      <p:sp>
        <p:nvSpPr>
          <p:cNvPr id="98" name="CustomShape 3"/>
          <p:cNvSpPr/>
          <p:nvPr/>
        </p:nvSpPr>
        <p:spPr>
          <a:xfrm>
            <a:off x="2304000" y="4032000"/>
            <a:ext cx="63356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For 1 device, multiple events.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For 1 event: What apps are installed in the device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99" name="CustomShape 4"/>
          <p:cNvSpPr/>
          <p:nvPr/>
        </p:nvSpPr>
        <p:spPr>
          <a:xfrm>
            <a:off x="2542680" y="2088000"/>
            <a:ext cx="94896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</a:rPr>
              <a:t>74,645 /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0" name="CustomShape 5"/>
          <p:cNvSpPr/>
          <p:nvPr/>
        </p:nvSpPr>
        <p:spPr>
          <a:xfrm>
            <a:off x="3370680" y="2073960"/>
            <a:ext cx="948960" cy="51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</a:rPr>
              <a:t>112,071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1" name="CustomShape 6"/>
          <p:cNvSpPr/>
          <p:nvPr/>
        </p:nvSpPr>
        <p:spPr>
          <a:xfrm>
            <a:off x="3384000" y="3168000"/>
            <a:ext cx="94896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</a:rPr>
              <a:t>186,716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2" name="CustomShape 7"/>
          <p:cNvSpPr/>
          <p:nvPr/>
        </p:nvSpPr>
        <p:spPr>
          <a:xfrm>
            <a:off x="5112000" y="216000"/>
            <a:ext cx="129564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</a:rPr>
              <a:t>3,252,950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3" name="CustomShape 8"/>
          <p:cNvSpPr/>
          <p:nvPr/>
        </p:nvSpPr>
        <p:spPr>
          <a:xfrm>
            <a:off x="5040000" y="3693960"/>
            <a:ext cx="129564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</a:rPr>
              <a:t>32,473,067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4" name="CustomShape 9"/>
          <p:cNvSpPr/>
          <p:nvPr/>
        </p:nvSpPr>
        <p:spPr>
          <a:xfrm>
            <a:off x="7272000" y="1137960"/>
            <a:ext cx="129564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</a:rPr>
              <a:t>459,943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5" name="CustomShape 10"/>
          <p:cNvSpPr/>
          <p:nvPr/>
        </p:nvSpPr>
        <p:spPr>
          <a:xfrm>
            <a:off x="7344000" y="3240000"/>
            <a:ext cx="129564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</a:rPr>
              <a:t>459,943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6" name="Line 11"/>
          <p:cNvSpPr/>
          <p:nvPr/>
        </p:nvSpPr>
        <p:spPr>
          <a:xfrm>
            <a:off x="1512000" y="1656000"/>
            <a:ext cx="10800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7" name="CustomShape 12"/>
          <p:cNvSpPr/>
          <p:nvPr/>
        </p:nvSpPr>
        <p:spPr>
          <a:xfrm>
            <a:off x="2592000" y="1512000"/>
            <a:ext cx="791640" cy="287640"/>
          </a:xfrm>
          <a:prstGeom prst="rect">
            <a:avLst/>
          </a:prstGeom>
          <a:noFill/>
          <a:ln>
            <a:solidFill>
              <a:srgbClr val="ba131a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13"/>
          <p:cNvSpPr/>
          <p:nvPr/>
        </p:nvSpPr>
        <p:spPr>
          <a:xfrm>
            <a:off x="720000" y="1453680"/>
            <a:ext cx="81432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Target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09" name="CustomShape 14"/>
          <p:cNvSpPr/>
          <p:nvPr/>
        </p:nvSpPr>
        <p:spPr>
          <a:xfrm>
            <a:off x="205560" y="308880"/>
            <a:ext cx="1569600" cy="30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Data Overview</a:t>
            </a:r>
            <a:endParaRPr b="0" lang="en-GB" sz="14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CustomShape 2"/>
          <p:cNvSpPr/>
          <p:nvPr/>
        </p:nvSpPr>
        <p:spPr>
          <a:xfrm>
            <a:off x="2743200" y="274320"/>
            <a:ext cx="5865480" cy="489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Talking data predicting </a:t>
            </a:r>
            <a:r>
              <a:rPr b="1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groups</a:t>
            </a: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 for users of mobile devices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205560" y="308880"/>
            <a:ext cx="1569600" cy="30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Data Overview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tretch/>
        </p:blipFill>
        <p:spPr>
          <a:xfrm>
            <a:off x="2707200" y="1080000"/>
            <a:ext cx="5732280" cy="3537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CustomShape 2"/>
          <p:cNvSpPr/>
          <p:nvPr/>
        </p:nvSpPr>
        <p:spPr>
          <a:xfrm>
            <a:off x="205560" y="308880"/>
            <a:ext cx="1569600" cy="30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Summary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116" name="CustomShape 3"/>
          <p:cNvSpPr/>
          <p:nvPr/>
        </p:nvSpPr>
        <p:spPr>
          <a:xfrm>
            <a:off x="2743200" y="274320"/>
            <a:ext cx="5865480" cy="489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The success of our team relies mostly on: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spcAft>
                <a:spcPts val="1134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2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r>
              <a:rPr b="0" lang="en-GB" sz="2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 Engineering</a:t>
            </a:r>
            <a:endParaRPr b="0" lang="en-GB" sz="24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spcAft>
                <a:spcPts val="1134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Train, and optimise different models for devices with events /without events</a:t>
            </a:r>
            <a:endParaRPr b="0" lang="en-GB" sz="20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spcAft>
                <a:spcPts val="1134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Using 2 stage optimisation for mlogloss</a:t>
            </a:r>
            <a:endParaRPr b="0" lang="en-GB" sz="18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spcAft>
                <a:spcPts val="1134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Using linear ensembles optimising weights with the optim package (R) in 5 folds CV</a:t>
            </a:r>
            <a:endParaRPr b="0" lang="en-GB" sz="16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Aft>
                <a:spcPts val="1701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Bagged 10 times</a:t>
            </a:r>
            <a:endParaRPr b="0" lang="en-GB" sz="14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spcAft>
                <a:spcPts val="1134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Data leak script</a:t>
            </a:r>
            <a:br/>
            <a:r>
              <a:rPr b="0" lang="en-GB" sz="1600" spc="-1" strike="noStrike">
                <a:solidFill>
                  <a:srgbClr val="ce181e"/>
                </a:solidFill>
                <a:latin typeface="Open Sans"/>
                <a:ea typeface="ヒラギノ角ゴ Pro W3"/>
              </a:rPr>
              <a:t>(Data leaking found at the end in the forum!)</a:t>
            </a: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  <a:spcAft>
                <a:spcPts val="1134"/>
              </a:spcAft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2"/>
          <p:cNvSpPr/>
          <p:nvPr/>
        </p:nvSpPr>
        <p:spPr>
          <a:xfrm>
            <a:off x="409680" y="1097280"/>
            <a:ext cx="1569600" cy="94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Features Selection / Engineering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19" name="CustomShape 3"/>
          <p:cNvSpPr/>
          <p:nvPr/>
        </p:nvSpPr>
        <p:spPr>
          <a:xfrm>
            <a:off x="2557440" y="199800"/>
            <a:ext cx="5865480" cy="426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Feature Engineering: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1HE for brands, models, and app_id (sparse matrix)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600" spc="-1" strike="noStrike">
              <a:latin typeface="Arial"/>
            </a:endParaRPr>
          </a:p>
          <a:p>
            <a:pPr marL="216000" indent="-214920">
              <a:lnSpc>
                <a:spcPct val="120000"/>
              </a:lnSpc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Using the csr_matrix constructor (SciPy)</a:t>
            </a:r>
            <a:br/>
            <a:br/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DejaVu Sans"/>
              </a:rPr>
              <a:t>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</p:txBody>
      </p:sp>
      <p:graphicFrame>
        <p:nvGraphicFramePr>
          <p:cNvPr id="120" name="Table 4"/>
          <p:cNvGraphicFramePr/>
          <p:nvPr/>
        </p:nvGraphicFramePr>
        <p:xfrm>
          <a:off x="2659680" y="1850760"/>
          <a:ext cx="6094080" cy="690840"/>
        </p:xfrm>
        <a:graphic>
          <a:graphicData uri="http://schemas.openxmlformats.org/drawingml/2006/table">
            <a:tbl>
              <a:tblPr/>
              <a:tblGrid>
                <a:gridCol w="6094440"/>
              </a:tblGrid>
              <a:tr h="69120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csr_matrix(</a:t>
                      </a:r>
                      <a:br/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    (data, (row_ind, col_ind)), [shape=(M, N)])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21" name="CustomShape 5"/>
          <p:cNvSpPr/>
          <p:nvPr/>
        </p:nvSpPr>
        <p:spPr>
          <a:xfrm>
            <a:off x="2413440" y="3168000"/>
            <a:ext cx="6226200" cy="115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  </a:t>
            </a: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where "data", "row_ind" and "col_ind" satisfy the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       </a:t>
            </a: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relationship "a[row_ind[k], col_ind[k]] = data[k]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2"/>
          <p:cNvSpPr/>
          <p:nvPr/>
        </p:nvSpPr>
        <p:spPr>
          <a:xfrm>
            <a:off x="409680" y="1097280"/>
            <a:ext cx="1569600" cy="94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Features Selection / Engineering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2557440" y="199800"/>
            <a:ext cx="5865480" cy="426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Simple 1 hot encoding with sparse matrix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</p:txBody>
      </p:sp>
      <p:graphicFrame>
        <p:nvGraphicFramePr>
          <p:cNvPr id="125" name="Table 4"/>
          <p:cNvGraphicFramePr/>
          <p:nvPr/>
        </p:nvGraphicFramePr>
        <p:xfrm>
          <a:off x="2532240" y="958320"/>
          <a:ext cx="3587400" cy="2099160"/>
        </p:xfrm>
        <a:graphic>
          <a:graphicData uri="http://schemas.openxmlformats.org/drawingml/2006/table">
            <a:tbl>
              <a:tblPr/>
              <a:tblGrid>
                <a:gridCol w="284040"/>
                <a:gridCol w="1534680"/>
                <a:gridCol w="1769040"/>
              </a:tblGrid>
              <a:tr h="349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050" spc="-1" strike="noStrike">
                          <a:latin typeface="Arial"/>
                        </a:rPr>
                        <a:t>ix</a:t>
                      </a:r>
                      <a:endParaRPr b="0" lang="en-GB" sz="105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device_id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brand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49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1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Iphone </a:t>
                      </a:r>
                      <a:r>
                        <a:rPr b="0" lang="en-GB" sz="15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(0)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2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Iphone </a:t>
                      </a:r>
                      <a:r>
                        <a:rPr b="0" lang="en-GB" sz="15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(0)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3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6c3b"/>
                          </a:solidFill>
                          <a:latin typeface="Arial"/>
                        </a:rPr>
                        <a:t>Nokia </a:t>
                      </a:r>
                      <a:r>
                        <a:rPr b="0" lang="en-GB" sz="1500" spc="-1" strike="noStrike">
                          <a:solidFill>
                            <a:srgbClr val="006c3b"/>
                          </a:solidFill>
                          <a:latin typeface="Arial"/>
                        </a:rPr>
                        <a:t>(1)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3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4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6c3b"/>
                          </a:solidFill>
                          <a:latin typeface="Arial"/>
                        </a:rPr>
                        <a:t>Nokia </a:t>
                      </a:r>
                      <a:r>
                        <a:rPr b="0" lang="en-GB" sz="1500" spc="-1" strike="noStrike">
                          <a:solidFill>
                            <a:srgbClr val="006c3b"/>
                          </a:solidFill>
                          <a:latin typeface="Arial"/>
                        </a:rPr>
                        <a:t>(1)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5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4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5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94070a"/>
                          </a:solidFill>
                          <a:latin typeface="Arial"/>
                        </a:rPr>
                        <a:t>Samsung </a:t>
                      </a:r>
                      <a:r>
                        <a:rPr b="0" lang="en-GB" sz="1500" spc="-1" strike="noStrike">
                          <a:solidFill>
                            <a:srgbClr val="94070a"/>
                          </a:solidFill>
                          <a:latin typeface="Arial"/>
                        </a:rPr>
                        <a:t>(2)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sp>
        <p:nvSpPr>
          <p:cNvPr id="126" name="CustomShape 5"/>
          <p:cNvSpPr/>
          <p:nvPr/>
        </p:nvSpPr>
        <p:spPr>
          <a:xfrm>
            <a:off x="6800040" y="3789360"/>
            <a:ext cx="759600" cy="60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M = 5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N = 3</a:t>
            </a:r>
            <a:endParaRPr b="0" lang="en-GB" sz="1800" spc="-1" strike="noStrike">
              <a:latin typeface="Arial"/>
            </a:endParaRPr>
          </a:p>
        </p:txBody>
      </p:sp>
      <p:graphicFrame>
        <p:nvGraphicFramePr>
          <p:cNvPr id="127" name="Table 6"/>
          <p:cNvGraphicFramePr/>
          <p:nvPr/>
        </p:nvGraphicFramePr>
        <p:xfrm>
          <a:off x="2441520" y="3086640"/>
          <a:ext cx="6095520" cy="620280"/>
        </p:xfrm>
        <a:graphic>
          <a:graphicData uri="http://schemas.openxmlformats.org/drawingml/2006/table">
            <a:tbl>
              <a:tblPr/>
              <a:tblGrid>
                <a:gridCol w="6095880"/>
              </a:tblGrid>
              <a:tr h="62064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csr_matrix(</a:t>
                      </a:r>
                      <a:br/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    (data, (row_index, col_index)), [shape=(M, N)])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28" name="CustomShape 7"/>
          <p:cNvSpPr/>
          <p:nvPr/>
        </p:nvSpPr>
        <p:spPr>
          <a:xfrm>
            <a:off x="2592000" y="3835080"/>
            <a:ext cx="2951640" cy="12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Courier New"/>
                <a:ea typeface="Courier New"/>
              </a:rPr>
              <a:t>data      [1 1 1 1 1]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Courier New"/>
                <a:ea typeface="Courier New"/>
              </a:rPr>
              <a:t>row_index [0 1 2 3 4]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Courier New"/>
                <a:ea typeface="Courier New"/>
              </a:rPr>
              <a:t>col index [0 0 1 1 2]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300" spc="-1" strike="noStrike">
              <a:latin typeface="Arial"/>
            </a:endParaRPr>
          </a:p>
        </p:txBody>
      </p:sp>
      <p:sp>
        <p:nvSpPr>
          <p:cNvPr id="129" name="CustomShape 8"/>
          <p:cNvSpPr/>
          <p:nvPr/>
        </p:nvSpPr>
        <p:spPr>
          <a:xfrm>
            <a:off x="6696000" y="1283760"/>
            <a:ext cx="1871640" cy="138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500" spc="-1" strike="noStrike">
                <a:latin typeface="Courier New"/>
                <a:ea typeface="Courier New"/>
              </a:rPr>
              <a:t>[[1., 0., 0.],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500" spc="-1" strike="noStrike">
                <a:latin typeface="Courier New"/>
                <a:ea typeface="Courier New"/>
              </a:rPr>
              <a:t> </a:t>
            </a:r>
            <a:r>
              <a:rPr b="0" lang="en-GB" sz="1500" spc="-1" strike="noStrike">
                <a:latin typeface="Courier New"/>
                <a:ea typeface="Courier New"/>
              </a:rPr>
              <a:t>[1., 0., 0.],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500" spc="-1" strike="noStrike">
                <a:latin typeface="Courier New"/>
                <a:ea typeface="Courier New"/>
              </a:rPr>
              <a:t> </a:t>
            </a:r>
            <a:r>
              <a:rPr b="0" lang="en-GB" sz="1500" spc="-1" strike="noStrike">
                <a:latin typeface="Courier New"/>
                <a:ea typeface="Courier New"/>
              </a:rPr>
              <a:t>[0., 1., 0.],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500" spc="-1" strike="noStrike">
                <a:latin typeface="Courier New"/>
                <a:ea typeface="Courier New"/>
              </a:rPr>
              <a:t> </a:t>
            </a:r>
            <a:r>
              <a:rPr b="0" lang="en-GB" sz="1500" spc="-1" strike="noStrike">
                <a:latin typeface="Courier New"/>
                <a:ea typeface="Courier New"/>
              </a:rPr>
              <a:t>[0., 1., 0.],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500" spc="-1" strike="noStrike">
                <a:latin typeface="Courier New"/>
                <a:ea typeface="Courier New"/>
              </a:rPr>
              <a:t> </a:t>
            </a:r>
            <a:r>
              <a:rPr b="0" lang="en-GB" sz="1500" spc="-1" strike="noStrike">
                <a:latin typeface="Courier New"/>
                <a:ea typeface="Courier New"/>
              </a:rPr>
              <a:t>[0., 0., 1.]]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500" spc="-1" strike="noStrike">
              <a:latin typeface="Arial"/>
            </a:endParaRPr>
          </a:p>
        </p:txBody>
      </p:sp>
      <p:sp>
        <p:nvSpPr>
          <p:cNvPr id="130" name="CustomShape 9"/>
          <p:cNvSpPr/>
          <p:nvPr/>
        </p:nvSpPr>
        <p:spPr>
          <a:xfrm>
            <a:off x="6895800" y="1109880"/>
            <a:ext cx="1383840" cy="26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100" spc="-1" strike="noStrike">
                <a:latin typeface="Arial"/>
                <a:ea typeface="Noto Sans CJK SC Regular"/>
              </a:rPr>
              <a:t> </a:t>
            </a:r>
            <a:r>
              <a:rPr b="1" lang="en-GB" sz="1200" spc="-1" strike="noStrike">
                <a:solidFill>
                  <a:srgbClr val="21409a"/>
                </a:solidFill>
                <a:latin typeface="Arial"/>
                <a:ea typeface="Noto Sans CJK SC Regular"/>
              </a:rPr>
              <a:t>0      </a:t>
            </a:r>
            <a:r>
              <a:rPr b="1" lang="en-GB" sz="1200" spc="-1" strike="noStrike">
                <a:solidFill>
                  <a:srgbClr val="00864b"/>
                </a:solidFill>
                <a:latin typeface="Arial"/>
                <a:ea typeface="Noto Sans CJK SC Regular"/>
              </a:rPr>
              <a:t>   1        </a:t>
            </a:r>
            <a:r>
              <a:rPr b="1" lang="en-GB" sz="1200" spc="-1" strike="noStrike">
                <a:solidFill>
                  <a:srgbClr val="ce181e"/>
                </a:solidFill>
                <a:latin typeface="Arial"/>
                <a:ea typeface="Noto Sans CJK SC Regular"/>
              </a:rPr>
              <a:t>2 </a:t>
            </a:r>
            <a:endParaRPr b="0" lang="en-GB" sz="1200" spc="-1" strike="noStrike">
              <a:latin typeface="Arial"/>
            </a:endParaRPr>
          </a:p>
        </p:txBody>
      </p:sp>
      <p:sp>
        <p:nvSpPr>
          <p:cNvPr id="131" name="CustomShape 10"/>
          <p:cNvSpPr/>
          <p:nvPr/>
        </p:nvSpPr>
        <p:spPr>
          <a:xfrm>
            <a:off x="6480000" y="1319760"/>
            <a:ext cx="258120" cy="115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GB" sz="1050" spc="-1" strike="noStrike">
                <a:latin typeface="Arial"/>
              </a:rPr>
              <a:t>0</a:t>
            </a:r>
            <a:endParaRPr b="0" lang="en-GB" sz="1050" spc="-1" strike="noStrike">
              <a:latin typeface="Arial"/>
            </a:endParaRPr>
          </a:p>
          <a:p>
            <a:r>
              <a:rPr b="0" lang="en-GB" sz="1050" spc="-1" strike="noStrike">
                <a:latin typeface="Arial"/>
              </a:rPr>
              <a:t>1</a:t>
            </a:r>
            <a:endParaRPr b="0" lang="en-GB" sz="1050" spc="-1" strike="noStrike">
              <a:latin typeface="Arial"/>
            </a:endParaRPr>
          </a:p>
          <a:p>
            <a:r>
              <a:rPr b="0" lang="en-GB" sz="1050" spc="-1" strike="noStrike">
                <a:latin typeface="Arial"/>
              </a:rPr>
              <a:t>2</a:t>
            </a:r>
            <a:endParaRPr b="0" lang="en-GB" sz="1050" spc="-1" strike="noStrike">
              <a:latin typeface="Arial"/>
            </a:endParaRPr>
          </a:p>
          <a:p>
            <a:r>
              <a:rPr b="0" lang="en-GB" sz="1050" spc="-1" strike="noStrike">
                <a:latin typeface="Arial"/>
              </a:rPr>
              <a:t>3</a:t>
            </a:r>
            <a:endParaRPr b="0" lang="en-GB" sz="1050" spc="-1" strike="noStrike">
              <a:latin typeface="Arial"/>
            </a:endParaRPr>
          </a:p>
          <a:p>
            <a:r>
              <a:rPr b="0" lang="en-GB" sz="1050" spc="-1" strike="noStrike">
                <a:latin typeface="Arial"/>
              </a:rPr>
              <a:t>4</a:t>
            </a:r>
            <a:endParaRPr b="0" lang="en-GB" sz="105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 flipH="1">
            <a:off x="-11520" y="-19080"/>
            <a:ext cx="1979280" cy="514188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409680" y="1097280"/>
            <a:ext cx="1569600" cy="94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Features Selection / Engineering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2557440" y="199800"/>
            <a:ext cx="5865480" cy="426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Grouped 1 hot encoding with sparse matrix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</p:txBody>
      </p:sp>
      <p:sp>
        <p:nvSpPr>
          <p:cNvPr id="135" name="CustomShape 4"/>
          <p:cNvSpPr/>
          <p:nvPr/>
        </p:nvSpPr>
        <p:spPr>
          <a:xfrm>
            <a:off x="7056360" y="3966120"/>
            <a:ext cx="223164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M = 5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N = 3</a:t>
            </a:r>
            <a:endParaRPr b="0" lang="en-GB" sz="1800" spc="-1" strike="noStrike">
              <a:latin typeface="Arial"/>
            </a:endParaRPr>
          </a:p>
        </p:txBody>
      </p:sp>
      <p:graphicFrame>
        <p:nvGraphicFramePr>
          <p:cNvPr id="136" name="Table 5"/>
          <p:cNvGraphicFramePr/>
          <p:nvPr/>
        </p:nvGraphicFramePr>
        <p:xfrm>
          <a:off x="2192040" y="3258720"/>
          <a:ext cx="6095520" cy="620280"/>
        </p:xfrm>
        <a:graphic>
          <a:graphicData uri="http://schemas.openxmlformats.org/drawingml/2006/table">
            <a:tbl>
              <a:tblPr/>
              <a:tblGrid>
                <a:gridCol w="6095880"/>
              </a:tblGrid>
              <a:tr h="62064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csr_matrix(</a:t>
                      </a:r>
                      <a:br/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    (data, (row_index, col_index)), [shape=(M, N)])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37" name="CustomShape 6"/>
          <p:cNvSpPr/>
          <p:nvPr/>
        </p:nvSpPr>
        <p:spPr>
          <a:xfrm>
            <a:off x="2304000" y="4039560"/>
            <a:ext cx="2663640" cy="157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Courier New"/>
                <a:ea typeface="Courier New"/>
              </a:rPr>
              <a:t>data      [1 1 1 1]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Courier New"/>
                <a:ea typeface="Courier New"/>
              </a:rPr>
              <a:t>row_index [0 0 1 1]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Courier New"/>
                <a:ea typeface="Courier New"/>
              </a:rPr>
              <a:t>col index [0 1 0 2]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300" spc="-1" strike="noStrike">
              <a:latin typeface="Arial"/>
            </a:endParaRPr>
          </a:p>
        </p:txBody>
      </p:sp>
      <p:graphicFrame>
        <p:nvGraphicFramePr>
          <p:cNvPr id="138" name="Table 7"/>
          <p:cNvGraphicFramePr/>
          <p:nvPr/>
        </p:nvGraphicFramePr>
        <p:xfrm>
          <a:off x="2185560" y="956160"/>
          <a:ext cx="4416480" cy="2194920"/>
        </p:xfrm>
        <a:graphic>
          <a:graphicData uri="http://schemas.openxmlformats.org/drawingml/2006/table">
            <a:tbl>
              <a:tblPr/>
              <a:tblGrid>
                <a:gridCol w="296640"/>
                <a:gridCol w="1248480"/>
                <a:gridCol w="1132920"/>
                <a:gridCol w="1738800"/>
              </a:tblGrid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050" spc="-1" strike="noStrike">
                          <a:latin typeface="Arial"/>
                        </a:rPr>
                        <a:t>ix</a:t>
                      </a:r>
                      <a:endParaRPr b="0" lang="en-GB" sz="105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device_id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event_id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app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1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5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EDX </a:t>
                      </a:r>
                      <a:r>
                        <a:rPr b="0" lang="en-GB" sz="14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(0)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1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5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864b"/>
                          </a:solidFill>
                          <a:latin typeface="Arial"/>
                        </a:rPr>
                        <a:t>Runtastic </a:t>
                      </a:r>
                      <a:r>
                        <a:rPr b="0" lang="en-GB" sz="1400" spc="-1" strike="noStrike">
                          <a:solidFill>
                            <a:srgbClr val="00864b"/>
                          </a:solidFill>
                          <a:latin typeface="Arial"/>
                        </a:rPr>
                        <a:t>(1)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1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4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864b"/>
                          </a:solidFill>
                          <a:latin typeface="Arial"/>
                        </a:rPr>
                        <a:t>Runtastic </a:t>
                      </a:r>
                      <a:r>
                        <a:rPr b="0" lang="en-GB" sz="1400" spc="-1" strike="noStrike">
                          <a:solidFill>
                            <a:srgbClr val="00864b"/>
                          </a:solidFill>
                          <a:latin typeface="Arial"/>
                        </a:rPr>
                        <a:t>(1)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2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3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EDX </a:t>
                      </a:r>
                      <a:r>
                        <a:rPr b="0" lang="en-GB" sz="14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(0)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2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3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94070a"/>
                          </a:solidFill>
                          <a:latin typeface="Arial"/>
                        </a:rPr>
                        <a:t>WeatherApp </a:t>
                      </a:r>
                      <a:r>
                        <a:rPr b="0" lang="en-GB" sz="1400" spc="-1" strike="noStrike">
                          <a:solidFill>
                            <a:srgbClr val="94070a"/>
                          </a:solidFill>
                          <a:latin typeface="Arial"/>
                        </a:rPr>
                        <a:t>(2)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sp>
        <p:nvSpPr>
          <p:cNvPr id="139" name="CustomShape 8"/>
          <p:cNvSpPr/>
          <p:nvPr/>
        </p:nvSpPr>
        <p:spPr>
          <a:xfrm>
            <a:off x="6931080" y="1424880"/>
            <a:ext cx="1780560" cy="101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Courier New"/>
                <a:ea typeface="Courier New"/>
              </a:rPr>
              <a:t>[[1., 1., 0.],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Courier New"/>
                <a:ea typeface="Courier New"/>
              </a:rPr>
              <a:t> </a:t>
            </a:r>
            <a:r>
              <a:rPr b="0" lang="en-GB" sz="1300" spc="-1" strike="noStrike">
                <a:latin typeface="Courier New"/>
                <a:ea typeface="Courier New"/>
              </a:rPr>
              <a:t>[1., 0., 1.],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Courier New"/>
                <a:ea typeface="Courier New"/>
              </a:rPr>
              <a:t> </a:t>
            </a:r>
            <a:r>
              <a:rPr b="0" lang="en-GB" sz="1300" spc="-1" strike="noStrike">
                <a:latin typeface="Courier New"/>
                <a:ea typeface="Courier New"/>
              </a:rPr>
              <a:t>[0., 0., 0.],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Courier New"/>
                <a:ea typeface="Courier New"/>
              </a:rPr>
              <a:t> </a:t>
            </a:r>
            <a:r>
              <a:rPr b="0" lang="en-GB" sz="1300" spc="-1" strike="noStrike">
                <a:latin typeface="Courier New"/>
                <a:ea typeface="Courier New"/>
              </a:rPr>
              <a:t>[0., 0., 0.],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Courier New"/>
                <a:ea typeface="Courier New"/>
              </a:rPr>
              <a:t> </a:t>
            </a:r>
            <a:r>
              <a:rPr b="0" lang="en-GB" sz="1300" spc="-1" strike="noStrike">
                <a:latin typeface="Courier New"/>
                <a:ea typeface="Courier New"/>
              </a:rPr>
              <a:t>[0., 0., 0.]]</a:t>
            </a:r>
            <a:endParaRPr b="0" lang="en-GB" sz="1300" spc="-1" strike="noStrike">
              <a:latin typeface="Arial"/>
            </a:endParaRPr>
          </a:p>
        </p:txBody>
      </p:sp>
      <p:sp>
        <p:nvSpPr>
          <p:cNvPr id="140" name="CustomShape 9"/>
          <p:cNvSpPr/>
          <p:nvPr/>
        </p:nvSpPr>
        <p:spPr>
          <a:xfrm>
            <a:off x="7776000" y="3987000"/>
            <a:ext cx="132336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Arial"/>
              </a:rPr>
              <a:t>Distinct devices</a:t>
            </a:r>
            <a:endParaRPr b="0" lang="en-GB" sz="1300" spc="-1" strike="noStrike">
              <a:latin typeface="Arial"/>
            </a:endParaRPr>
          </a:p>
        </p:txBody>
      </p:sp>
      <p:sp>
        <p:nvSpPr>
          <p:cNvPr id="141" name="CustomShape 10"/>
          <p:cNvSpPr/>
          <p:nvPr/>
        </p:nvSpPr>
        <p:spPr>
          <a:xfrm>
            <a:off x="7776000" y="4261680"/>
            <a:ext cx="112212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300" spc="-1" strike="noStrike">
                <a:latin typeface="Arial"/>
              </a:rPr>
              <a:t>Distinct apps</a:t>
            </a:r>
            <a:endParaRPr b="0" lang="en-GB" sz="1300" spc="-1" strike="noStrike">
              <a:latin typeface="Arial"/>
            </a:endParaRPr>
          </a:p>
        </p:txBody>
      </p:sp>
      <p:sp>
        <p:nvSpPr>
          <p:cNvPr id="142" name="CustomShape 11"/>
          <p:cNvSpPr/>
          <p:nvPr/>
        </p:nvSpPr>
        <p:spPr>
          <a:xfrm>
            <a:off x="6744600" y="1460880"/>
            <a:ext cx="244440" cy="990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GB" sz="800" spc="-1" strike="noStrike">
                <a:latin typeface="Arial"/>
              </a:rPr>
              <a:t>0</a:t>
            </a:r>
            <a:endParaRPr b="0" lang="en-GB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GB" sz="800" spc="-1" strike="noStrike">
                <a:latin typeface="Arial"/>
              </a:rPr>
              <a:t>1</a:t>
            </a:r>
            <a:endParaRPr b="0" lang="en-GB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GB" sz="800" spc="-1" strike="noStrike">
                <a:latin typeface="Arial"/>
              </a:rPr>
              <a:t>2</a:t>
            </a:r>
            <a:endParaRPr b="0" lang="en-GB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GB" sz="800" spc="-1" strike="noStrike">
                <a:latin typeface="Arial"/>
              </a:rPr>
              <a:t>3</a:t>
            </a:r>
            <a:endParaRPr b="0" lang="en-GB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GB" sz="800" spc="-1" strike="noStrike">
                <a:latin typeface="Arial"/>
              </a:rPr>
              <a:t>4</a:t>
            </a:r>
            <a:endParaRPr b="0" lang="en-GB" sz="800" spc="-1" strike="noStrike">
              <a:latin typeface="Arial"/>
            </a:endParaRPr>
          </a:p>
        </p:txBody>
      </p:sp>
      <p:sp>
        <p:nvSpPr>
          <p:cNvPr id="143" name="CustomShape 12"/>
          <p:cNvSpPr/>
          <p:nvPr/>
        </p:nvSpPr>
        <p:spPr>
          <a:xfrm>
            <a:off x="7075080" y="1224000"/>
            <a:ext cx="1383840" cy="24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100" spc="-1" strike="noStrike">
                <a:latin typeface="Arial"/>
              </a:rPr>
              <a:t> </a:t>
            </a:r>
            <a:r>
              <a:rPr b="1" lang="en-GB" sz="1100" spc="-1" strike="noStrike">
                <a:solidFill>
                  <a:srgbClr val="21409a"/>
                </a:solidFill>
                <a:latin typeface="Arial"/>
              </a:rPr>
              <a:t>0      </a:t>
            </a:r>
            <a:r>
              <a:rPr b="1" lang="en-GB" sz="1100" spc="-1" strike="noStrike">
                <a:solidFill>
                  <a:srgbClr val="00864b"/>
                </a:solidFill>
                <a:latin typeface="Arial"/>
              </a:rPr>
              <a:t>   1        </a:t>
            </a:r>
            <a:r>
              <a:rPr b="1" lang="en-GB" sz="1100" spc="-1" strike="noStrike">
                <a:solidFill>
                  <a:srgbClr val="ce181e"/>
                </a:solidFill>
                <a:latin typeface="Arial"/>
              </a:rPr>
              <a:t>2 </a:t>
            </a:r>
            <a:endParaRPr b="0" lang="en-GB" sz="11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13774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dcterms:modified xsi:type="dcterms:W3CDTF">2019-02-20T20:44:49Z</dcterms:modified>
  <cp:revision>126</cp:revision>
  <dc:subject/>
  <dc:title/>
</cp:coreProperties>
</file>